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70" r:id="rId4"/>
    <p:sldId id="271" r:id="rId5"/>
    <p:sldId id="272" r:id="rId6"/>
    <p:sldId id="273" r:id="rId7"/>
    <p:sldId id="274" r:id="rId8"/>
    <p:sldId id="264" r:id="rId9"/>
    <p:sldId id="265" r:id="rId10"/>
    <p:sldId id="268" r:id="rId11"/>
    <p:sldId id="260" r:id="rId12"/>
    <p:sldId id="287" r:id="rId13"/>
    <p:sldId id="261" r:id="rId14"/>
    <p:sldId id="262" r:id="rId15"/>
    <p:sldId id="263" r:id="rId16"/>
    <p:sldId id="288" r:id="rId17"/>
    <p:sldId id="266" r:id="rId18"/>
    <p:sldId id="267" r:id="rId19"/>
    <p:sldId id="281" r:id="rId20"/>
    <p:sldId id="275" r:id="rId21"/>
    <p:sldId id="282" r:id="rId22"/>
    <p:sldId id="284" r:id="rId23"/>
    <p:sldId id="285" r:id="rId24"/>
    <p:sldId id="276" r:id="rId25"/>
    <p:sldId id="277" r:id="rId26"/>
    <p:sldId id="278" r:id="rId27"/>
    <p:sldId id="279" r:id="rId28"/>
    <p:sldId id="280" r:id="rId29"/>
    <p:sldId id="259" r:id="rId30"/>
    <p:sldId id="258" r:id="rId31"/>
    <p:sldId id="269" r:id="rId32"/>
    <p:sldId id="28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15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9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31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40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6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25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71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0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66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08F6-B07B-47B8-9BB0-8AACE479EA28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hyperlink" Target="https://medium.com/phygitalism/vr-trainings-e527afed8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://schooldesk.ru/index.php?cPath=123" TargetMode="External"/><Relationship Id="rId7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hyperlink" Target="http://schooldesk.ru/index.php?cPath=143" TargetMode="External"/><Relationship Id="rId10" Type="http://schemas.openxmlformats.org/officeDocument/2006/relationships/image" Target="../media/image40.jpeg"/><Relationship Id="rId4" Type="http://schemas.openxmlformats.org/officeDocument/2006/relationships/hyperlink" Target="https://infourok.ru/metodicheskie_rekomendacii__po_ispolzovaniyu_interaktivnoy_doski_na_urokah-506075.htm" TargetMode="External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D0%93%D0%B0%D0%B1%D0%B0%D0%B9,_%D0%A2%D0%B0%D1%82%D1%8C%D1%8F%D0%BD%D0%B0_%D0%92%D0%B0%D1%81%D0%B8%D0%BB%D1%8C%D0%B5%D0%B2%D0%BD%D0%B0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urok.ru/metodicheskie_rekomendacii__po_ispolzovaniyu_interaktivnoy_doski_na_urokah-506075.ht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PowerPoint_Slide.sldx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4912" y="2822248"/>
            <a:ext cx="9144000" cy="91598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обучения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05825" y="4929736"/>
            <a:ext cx="3686175" cy="598545"/>
          </a:xfrm>
        </p:spPr>
        <p:txBody>
          <a:bodyPr>
            <a:normAutofit/>
          </a:bodyPr>
          <a:lstStyle/>
          <a:p>
            <a:pPr algn="l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НУРГАЛИЕВА Д.А. –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к.п.н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и.о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доцент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78E2-AB67-AD3E-D596-B7913CA3DC24}"/>
              </a:ext>
            </a:extLst>
          </p:cNvPr>
          <p:cNvSpPr txBox="1"/>
          <p:nvPr/>
        </p:nvSpPr>
        <p:spPr>
          <a:xfrm>
            <a:off x="3188185" y="351699"/>
            <a:ext cx="60971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Казахский национальный университет имени аль-Фараби</a:t>
            </a:r>
            <a:endParaRPr lang="ru-KZ" sz="18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algn="ctr"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Факультет философии и политологии</a:t>
            </a:r>
            <a:endParaRPr lang="ru-KZ" sz="18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algn="ctr"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Кафедра педагогики и образовательного менеджмента</a:t>
            </a:r>
            <a:endParaRPr lang="ru-KZ" sz="18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345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616366" y="274637"/>
            <a:ext cx="8229600" cy="487363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</a:rPr>
              <a:t>Специфика восприятия информации в процессе обучения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403643"/>
              </p:ext>
            </p:extLst>
          </p:nvPr>
        </p:nvGraphicFramePr>
        <p:xfrm>
          <a:off x="209551" y="762000"/>
          <a:ext cx="11382374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72097" imgH="3429005" progId="PowerPoint.Slide.8">
                  <p:embed/>
                </p:oleObj>
              </mc:Choice>
              <mc:Fallback>
                <p:oleObj name="Слайд" r:id="rId2" imgW="4572097" imgH="3429005" progId="PowerPoint.Slide.8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1" y="762000"/>
                        <a:ext cx="11382374" cy="60960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24000" y="1293298"/>
            <a:ext cx="4038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i="1" dirty="0"/>
              <a:t>Исследования Е.С. Кузьмина, И.П. Волкова, Ю.Н. Емельянова («Руководитель и коллектив», 1974.) выявили интересные факты, которые отражены на  рисунке. Посмотрите внимательно на рисунок. Как использовать проиллюстрированную информацию педагогу?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 i="1" dirty="0"/>
              <a:t>Предложите Ваших 5 правил.</a:t>
            </a:r>
          </a:p>
        </p:txBody>
      </p:sp>
      <p:pic>
        <p:nvPicPr>
          <p:cNvPr id="4102" name="Picture 7" descr="Школа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-32543"/>
            <a:ext cx="9906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665" y="4772025"/>
            <a:ext cx="1652885" cy="10295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98" y="5801559"/>
            <a:ext cx="1190907" cy="9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17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Средства обучения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7043"/>
            <a:ext cx="3298920" cy="1855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3687694" y="3424736"/>
            <a:ext cx="3845062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31" y="4540860"/>
            <a:ext cx="3241553" cy="24311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53025" y="1482814"/>
            <a:ext cx="6096000" cy="75713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altLang="ru-RU" dirty="0"/>
              <a:t>- это идеальный, либо материальный объект, который используется для усвоения знаний, формирования опыта, познавательной и практической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055976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Классификация средств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669965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639763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solidFill>
                  <a:srgbClr val="990000"/>
                </a:solidFill>
              </a:rPr>
              <a:t>Классификация средств обучения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1524001" y="12012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077170"/>
              </p:ext>
            </p:extLst>
          </p:nvPr>
        </p:nvGraphicFramePr>
        <p:xfrm>
          <a:off x="3048000" y="630239"/>
          <a:ext cx="91440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72097" imgH="3429005" progId="PowerPoint.Slide.8">
                  <p:embed/>
                </p:oleObj>
              </mc:Choice>
              <mc:Fallback>
                <p:oleObj name="Слайд" r:id="rId2" imgW="4572097" imgH="3429005" progId="PowerPoint.Slide.8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630239"/>
                        <a:ext cx="9144000" cy="640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1" y="1049338"/>
            <a:ext cx="2758493" cy="20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4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>
                <a:solidFill>
                  <a:schemeClr val="accent2"/>
                </a:solidFill>
              </a:rPr>
              <a:t>Классификация средств обучения</a:t>
            </a:r>
            <a:r>
              <a:rPr lang="ru-RU" altLang="ru-RU" sz="2400"/>
              <a:t> (Коджаспирова Г.М.)</a:t>
            </a: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1524001" y="-84665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512115"/>
              </p:ext>
            </p:extLst>
          </p:nvPr>
        </p:nvGraphicFramePr>
        <p:xfrm>
          <a:off x="3216191" y="954023"/>
          <a:ext cx="8975809" cy="5646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72097" imgH="3429005" progId="PowerPoint.Slide.8">
                  <p:embed/>
                </p:oleObj>
              </mc:Choice>
              <mc:Fallback>
                <p:oleObj name="Слайд" r:id="rId2" imgW="4572097" imgH="3429005" progId="PowerPoint.Slide.8">
                  <p:embed/>
                  <p:pic>
                    <p:nvPicPr>
                      <p:cNvPr id="205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191" y="954023"/>
                        <a:ext cx="8975809" cy="56468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8" y="1560575"/>
            <a:ext cx="2868221" cy="311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1524001" y="-9657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075308"/>
              </p:ext>
            </p:extLst>
          </p:nvPr>
        </p:nvGraphicFramePr>
        <p:xfrm>
          <a:off x="381000" y="1751"/>
          <a:ext cx="11430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72097" imgH="3429005" progId="PowerPoint.Slide.8">
                  <p:embed/>
                </p:oleObj>
              </mc:Choice>
              <mc:Fallback>
                <p:oleObj name="Слайд" r:id="rId2" imgW="4572097" imgH="3429005" progId="PowerPoint.Slide.8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751"/>
                        <a:ext cx="11430000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 descr="Рисунок1мультимедийная дос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2" y="268289"/>
            <a:ext cx="1237669" cy="11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71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6" y="871537"/>
            <a:ext cx="6253060" cy="4933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934200" y="6567785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600" dirty="0"/>
              <a:t>https://ped-kopilka.ru/blogs/olga-mihailovna-zavalishina/tehnicheskie-sredstva-obuchenija-ih-klasifikacija-i-rol-v-obrazovatelnom-procese.html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300161"/>
            <a:ext cx="448945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7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6949" y="118269"/>
            <a:ext cx="7362825" cy="643731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дидактическим средствам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7350" y="942975"/>
            <a:ext cx="9791700" cy="5610225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Информация, передаваемая с помощью средств обучения, должна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 достоверной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соответствовать современному состоянию изучаемой науки.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Содержание, объем и глубина заложенной в средства обучения информации должны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содержанию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программы и учебника.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должны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возрастным особенностям и уровню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подготовки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обучающихся, т.е. должны быть доступно для обучающегося конкретного возраста, соответствовать достигнутому уровню знаний, умений и навыков, сформированных у обучающегося к моменту использования средств обучения.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должны быть наглядными, 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активизировать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внимание обучающихся,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вызывать интерес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сосредоточение на объекте, явлении, результате.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должны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пригодны к применению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современных методов и организационных форм обучения.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 должны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приспособлены к комплексному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использованию, т.е. органично сочетаться с другими средствами обучения, применяемыми при изучении данного вопроса (темы) программы.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40134"/>
            <a:ext cx="1352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19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504761"/>
            <a:ext cx="7905749" cy="582136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7 Средства обучения  должны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снабжаться методическим руководством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 их использованию.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 Размеры, форма, яркость, контрастность, цвет и пространственное положение объектов наблюдения в средствах обучения  должны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возможностям органов зрения человека.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9 Если средства обучения  содержат звуковую информацию, то уровень звукового давления должен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возможностям органов слуха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человека.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 этом важны контраст громкости сигнала и шума, длительность звукового сигнала, темп подачи, понятность речи.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10 Средства обучения  должны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закрепленным и вновь формируемым навыкам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 с учетом легкости и быстроты их формирования.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11 Если средства обучения  содержат движущиеся детали или движущуюся информацию, то они должно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скоростным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возможностям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обучающихся по управлению объектом и по приему информации.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12 Переносные средства обучения  должны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устойчивыми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горизонтальной поверхности стола или пола и не должны опрокидываться при отклонении на угол 25° от нормального положения.</a:t>
            </a:r>
          </a:p>
          <a:p>
            <a:pPr marL="0" indent="357188">
              <a:lnSpc>
                <a:spcPct val="80000"/>
              </a:lnSpc>
              <a:buNone/>
            </a:pP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22" y="4570476"/>
            <a:ext cx="2505456" cy="1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1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Современные технологии наглядности в обучении </a:t>
            </a:r>
          </a:p>
        </p:txBody>
      </p:sp>
    </p:spTree>
    <p:extLst>
      <p:ext uri="{BB962C8B-B14F-4D97-AF65-F5344CB8AC3E}">
        <p14:creationId xmlns:p14="http://schemas.microsoft.com/office/powerpoint/2010/main" val="395122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Понятие и роль средств обучения в учебном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2246213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harter"/>
              </a:rPr>
              <a:t>Технология VR-тренинг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7150" y="6483270"/>
            <a:ext cx="10515600" cy="481013"/>
          </a:xfrm>
        </p:spPr>
        <p:txBody>
          <a:bodyPr>
            <a:normAutofit/>
          </a:bodyPr>
          <a:lstStyle/>
          <a:p>
            <a:r>
              <a:rPr lang="ru-RU" sz="1050" dirty="0" err="1"/>
              <a:t>Сайковская</a:t>
            </a:r>
            <a:r>
              <a:rPr lang="ru-RU" sz="1050" dirty="0"/>
              <a:t> Я. , Мухина Д. Применение технологии VR в обучении. </a:t>
            </a:r>
            <a:r>
              <a:rPr lang="en-US" sz="1050" dirty="0">
                <a:hlinkClick r:id="rId2"/>
              </a:rPr>
              <a:t>https://medium.com/phygitalism/vr-trainings-e527afed861</a:t>
            </a:r>
            <a:r>
              <a:rPr lang="ru-RU" sz="1050" dirty="0"/>
              <a:t>. 6 08 2020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2950" y="927091"/>
            <a:ext cx="104394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92929"/>
                </a:solidFill>
                <a:latin typeface="charter"/>
              </a:rPr>
              <a:t> </a:t>
            </a:r>
            <a:r>
              <a:rPr lang="ru-RU" dirty="0">
                <a:solidFill>
                  <a:srgbClr val="292929"/>
                </a:solidFill>
                <a:latin typeface="charter"/>
              </a:rPr>
              <a:t>— интерактивный симулятор рабочего процесса, который позволяет в безопасных условиях обучить сотрудников поведению в возможных рабочих ситуациях.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01309"/>
            <a:ext cx="3486150" cy="1873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" y="1766689"/>
            <a:ext cx="4410075" cy="2276475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2981325" y="4043164"/>
            <a:ext cx="9525" cy="395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410075" y="5238750"/>
            <a:ext cx="571500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575" y="2208021"/>
            <a:ext cx="3324225" cy="32520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8387" y="5496441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Устройства</a:t>
            </a:r>
            <a:r>
              <a:rPr lang="ru-RU" dirty="0"/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600" y="1881919"/>
            <a:ext cx="3688400" cy="35817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63075" y="5541666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VR </a:t>
            </a:r>
            <a:r>
              <a:rPr lang="ru-RU" sz="1200" dirty="0"/>
              <a:t>устройства, </a:t>
            </a:r>
          </a:p>
          <a:p>
            <a:r>
              <a:rPr lang="ru-RU" sz="1200" dirty="0"/>
              <a:t>подключаемые к компьютеру  </a:t>
            </a:r>
          </a:p>
        </p:txBody>
      </p:sp>
    </p:spTree>
    <p:extLst>
      <p:ext uri="{BB962C8B-B14F-4D97-AF65-F5344CB8AC3E}">
        <p14:creationId xmlns:p14="http://schemas.microsoft.com/office/powerpoint/2010/main" val="406037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FF0000"/>
                </a:solidFill>
              </a:rPr>
              <a:t>Мультитач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98196" y="6482834"/>
            <a:ext cx="36535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https://www.foroffice.ru/products/description/170414.html</a:t>
            </a:r>
          </a:p>
        </p:txBody>
      </p:sp>
      <p:pic>
        <p:nvPicPr>
          <p:cNvPr id="6146" name="Picture 2" descr="https://www.foroffice.ru/upload/medialibrary/c76/content_img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04924"/>
            <a:ext cx="6175342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43775" y="1476316"/>
            <a:ext cx="4352925" cy="409342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indent="266700"/>
            <a:r>
              <a:rPr lang="ru-RU" sz="2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Инфракрасная технология последнего поколения поддерживает до 20 точек одновременного касания, </a:t>
            </a:r>
          </a:p>
          <a:p>
            <a:pPr indent="266700"/>
            <a:endParaRPr lang="ru-RU" sz="20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6700"/>
            <a:r>
              <a:rPr lang="ru-RU" sz="2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Графическими элементами на экране могут управлять до 20 пользователей одновременно, а также просматривать различные изображения, презентации, создавать рисунки или писать текст. 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6068"/>
            <a:ext cx="10515600" cy="778578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Интерактивная доска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64205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b="1" dirty="0"/>
              <a:t>МЕТОДИЧЕСКИЕ РЕКОМЕНДАЦИИ ПО ИСПОЛЬЗОВАНИЮ ИНТЕРАКТИВНОЙ ДОСКИ НА УРОКАХ</a:t>
            </a:r>
          </a:p>
          <a:p>
            <a:r>
              <a:rPr lang="ru-RU" sz="900" dirty="0"/>
              <a:t>См. https://infourok.ru/metodicheskie_rekomendacii__po_ispolzovaniyu_interaktivnoy_doski_na_urokah-506075.htm</a:t>
            </a:r>
          </a:p>
        </p:txBody>
      </p:sp>
      <p:pic>
        <p:nvPicPr>
          <p:cNvPr id="7170" name="Picture 2" descr="http://www.nstor.ru/images/eno_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9" y="772511"/>
            <a:ext cx="1628062" cy="127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38350" y="2642897"/>
            <a:ext cx="5614577" cy="3693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0000"/>
                </a:solidFill>
                <a:latin typeface="Tahoma" panose="020B0604030504040204" pitchFamily="34" charset="0"/>
                <a:hlinkClick r:id="rId3"/>
              </a:rPr>
              <a:t>Виды электронных досок:</a:t>
            </a:r>
          </a:p>
          <a:p>
            <a:endParaRPr lang="ru-RU" b="1" u="sng" dirty="0">
              <a:solidFill>
                <a:srgbClr val="000000"/>
              </a:solidFill>
              <a:latin typeface="Tahoma" panose="020B0604030504040204" pitchFamily="34" charset="0"/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PolyVision</a:t>
            </a:r>
            <a:r>
              <a:rPr lang="ru-RU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ru-RU" sz="14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eno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уникальная интерактивная доска нового поколения: работает без проводов! 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http://www.schooldesk.ru/articles/article36.html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 BOARD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https://infourok.ru/metodicheskie_rekomendacii__po_ispolzovaniyu_interaktivnoy_doski_na_urokah-506075.htm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u="sng" dirty="0">
              <a:hlinkClick r:id="rId5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u="sng" dirty="0">
                <a:hlinkClick r:id="rId5"/>
              </a:rPr>
              <a:t>Электромагнитные доски </a:t>
            </a:r>
            <a:r>
              <a:rPr lang="en-US" b="1" u="sng" dirty="0">
                <a:hlinkClick r:id="rId5"/>
              </a:rPr>
              <a:t>Sahara</a:t>
            </a:r>
            <a:r>
              <a:rPr lang="en-US" b="1" dirty="0"/>
              <a:t> 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Доска </a:t>
            </a:r>
            <a:r>
              <a:rPr lang="en-US" b="1" dirty="0"/>
              <a:t>Communicator 77</a:t>
            </a:r>
          </a:p>
          <a:p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http://www.nstor.ru/images/comm77-zakpag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2642897"/>
            <a:ext cx="16764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nstor.ru/images/com77_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76952"/>
            <a:ext cx="2208159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nstor.ru/images/pvt2_28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91" y="891078"/>
            <a:ext cx="201901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Использование интерактивные доски на уроках в школе, возможности и  преимущества - Делайт 2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50" y="834385"/>
            <a:ext cx="2378059" cy="147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Школьник и студент работают на интерактивной доск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55" y="811709"/>
            <a:ext cx="188306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Учитель демонстрирует классу информацию на интерактивной доск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079" y="2805607"/>
            <a:ext cx="3733800" cy="29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78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Учитель показывает детям интерактивный уро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1785143"/>
            <a:ext cx="55245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Несколько детей вместе работают на интерактивной дос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4102893"/>
            <a:ext cx="4610771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Интерактивные технологии D3 - панели, мультитач-столы, ПО - характеристики,  фото, цена | AV-Gor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13530"/>
            <a:ext cx="2998284" cy="241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68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C00000"/>
                </a:solidFill>
              </a:rPr>
              <a:t>Инфографика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5174" y="1825625"/>
            <a:ext cx="8048625" cy="3298825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219075"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Графическая  иллюстрация.</a:t>
            </a:r>
          </a:p>
          <a:p>
            <a:pPr marL="0" indent="219075" algn="just"/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190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помимо краткости изложения материала важна и ее последовательность прочтения, чему во многом помогает использование, например, различных видов направляющих стрелок (это удобно, если разработка полностью авторская) или подходящий выбор шаблона (если разработка осуществляется, например, с использованием сервиса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Piktochart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являющегося одним из конструкторов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9125" y="5716587"/>
            <a:ext cx="77628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См. </a:t>
            </a:r>
          </a:p>
          <a:p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Никулова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Г.А., Подобных А.В. Средства визуальной коммуникации –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метадизайн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// Образовательные технологии и общество. 2010. Т. 13. № 2. С. 369–387.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Новичков А. Виды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инфографики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 URL: http://comagency.ru/vidy-infografiki (дата обращения: 01.06.2017).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2286000" cy="22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9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При демонстрациях преподаватель обсуждает с обучающимися результаты конкретных опытов/практики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749" y="1939925"/>
            <a:ext cx="7496175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 Ключевой вопрос: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«Как можно объяснить наблюдаемые явления?»</a:t>
            </a:r>
          </a:p>
          <a:p>
            <a:endParaRPr lang="ru-RU" dirty="0"/>
          </a:p>
          <a:p>
            <a:r>
              <a:rPr lang="ru-RU" dirty="0"/>
              <a:t> Это является важным элементом формирования исследовательских компетенций.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0569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53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Метод учебного наблюдения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224088"/>
            <a:ext cx="6096000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dirty="0"/>
              <a:t>Функции: </a:t>
            </a:r>
          </a:p>
          <a:p>
            <a:pPr marL="342900" indent="-342900">
              <a:buAutoNum type="arabicPeriod"/>
            </a:pPr>
            <a:r>
              <a:rPr lang="ru-RU" dirty="0"/>
              <a:t>Овладение научного исследования.</a:t>
            </a:r>
          </a:p>
          <a:p>
            <a:pPr marL="342900" indent="-342900">
              <a:buAutoNum type="arabicPeriod"/>
            </a:pPr>
            <a:r>
              <a:rPr lang="ru-RU" dirty="0"/>
              <a:t> Овладение умениями осуществлять наблюдение.</a:t>
            </a:r>
          </a:p>
          <a:p>
            <a:pPr marL="342900" indent="-342900">
              <a:buAutoNum type="arabicPeriod"/>
            </a:pPr>
            <a:r>
              <a:rPr lang="ru-RU" dirty="0"/>
              <a:t> Получение новых знаний.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0" y="3143313"/>
            <a:ext cx="4256020" cy="333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6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75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Организацию учебных занятий с применением электронного учебника можно построить по следующей схеме: 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(А.Н. Каргополов. С.141)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2400" y="1238250"/>
            <a:ext cx="7391400" cy="4938713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266700" algn="just">
              <a:buNone/>
            </a:pPr>
            <a:r>
              <a:rPr lang="ru-RU" sz="2000" dirty="0"/>
              <a:t>1.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Самостоятельная работа обучающихся с теоретическим материалом раздела, в процессе которой выявляется главное в содержании раздела;  устанавливается логическая цепочку в изложении материала, взаимосвязь понятий.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По завершении работы с теоретическим материалом организуется тестовый опрос.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После выявления пробелов в понятийном аппарате обучающихся, учитель объясняет, как с помощью электронного учебника можно ликвидировать их.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 Разбор задач, решение которых представлено в электронном учебнике.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 Самостоятельное выполнение обучающимися аналогичных заданий.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6. Решение заданий повышенного уровня, в процессе которого происходит самостоятельная работа обучающихся с теорией изучаемого раздела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6825" y="639603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600" dirty="0"/>
              <a:t>Методика преподавания математических и естественнонаучных дисциплин: современные проблемы и тенденции развития : материалы IV Всероссийской научно-практической конференции (Омск, 4 июля 2017 г.) / [отв. ред. А. А. Романова]. – Электрон. текст. дан. – Омск : Изд-во Ом. гос. ун-та, 2017.-245 с.  (с.141)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73" y="1466850"/>
            <a:ext cx="3076127" cy="24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63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30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Учебные действия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824" y="3760232"/>
            <a:ext cx="2609850" cy="1193800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ru-RU" dirty="0"/>
              <a:t>– это действия, с помощью которых усваивается учебная задача, то есть все те действия, которые обучающийся производит на занятии.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114425"/>
            <a:ext cx="311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Понятие «учебные действия»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476625" y="1213366"/>
          <a:ext cx="8296275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010">
                  <a:extLst>
                    <a:ext uri="{9D8B030D-6E8A-4147-A177-3AD203B41FA5}">
                      <a16:colId xmlns:a16="http://schemas.microsoft.com/office/drawing/2014/main" val="516950414"/>
                    </a:ext>
                  </a:extLst>
                </a:gridCol>
                <a:gridCol w="6578265">
                  <a:extLst>
                    <a:ext uri="{9D8B030D-6E8A-4147-A177-3AD203B41FA5}">
                      <a16:colId xmlns:a16="http://schemas.microsoft.com/office/drawing/2014/main" val="3248586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180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1.Регулятивные учебные 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развитии регулятивных действий педагог должен опираться на формирование следующих умений: принимать и сохранять цели и задачи учебной деятельности;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планировать;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контролировать и оценивать свои учебные действия в соответствии с поставленной задачей;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определять способы решения задачи, достижения цели;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понимать причины успеха/неуспеха;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адекватно оценивать собственное поведение и поведение окружающих, т. е. преподаватель должен стремиться к тому, чтобы ребёнок научился целеполаганию, планированию, прогнозированию, контролю, коррекции, оценке,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саморегуляции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350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2.Познавательные учебные 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Они делятся на логические и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общеучебные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а также выделяется постановка и решение проблемы.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Такие универсальные учебные действия представляют собой использование на занятии обучающимися таких действий как: синтез, классификация, обобщение, аналогия сравнение, доказательство и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т.п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621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3.Предметные 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учебные действия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 каждом занятии различны в зависимости от темы.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457905"/>
                  </a:ext>
                </a:extLst>
              </a:tr>
            </a:tbl>
          </a:graphicData>
        </a:graphic>
      </p:graphicFrame>
      <p:pic>
        <p:nvPicPr>
          <p:cNvPr id="6" name="Рисунок 5" descr="metod-aktivnogo-obucheni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42" y="1763712"/>
            <a:ext cx="3058215" cy="16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35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5112"/>
            <a:ext cx="10515600" cy="149225"/>
          </a:xfrm>
        </p:spPr>
        <p:txBody>
          <a:bodyPr>
            <a:normAutofit fontScale="90000"/>
          </a:bodyPr>
          <a:lstStyle/>
          <a:p>
            <a:r>
              <a:rPr lang="ru-RU" dirty="0"/>
              <a:t>Литература рекомендуемая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8650"/>
            <a:ext cx="10515600" cy="602932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357188">
              <a:buFont typeface="+mj-lt"/>
              <a:buAutoNum type="arabicPeriod"/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Садвакасова З.М.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Секреты успешной дидактической электронной презентации: Учебно-методическое пособие для педагогов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– Алматы:  2014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с.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Каптерев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А. Мастерство презентации.- М., 2010.</a:t>
            </a:r>
          </a:p>
          <a:p>
            <a:pPr marL="0" indent="357188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Зинкевич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Е.Р.,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Кульбах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О.С. Дидактические подходы к созданию и применению мультимедийных презентаций в учебном процессе: Учебное пособие для преподавателей и студентов. – СПб, 2011. – 26 с. </a:t>
            </a:r>
          </a:p>
          <a:p>
            <a:pPr marL="0" indent="357188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Базыма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Б.А. Цвет и психика. Харьков, 2001. </a:t>
            </a:r>
          </a:p>
          <a:p>
            <a:pPr marL="0" indent="357188" algn="just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Аствацатуров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Г.О., Л.В.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Кочегарова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Эффективный урок в мультимедийной образовательной среде (практическое пособие) – М.: Сентябрь, 2012.-176с. </a:t>
            </a:r>
          </a:p>
          <a:p>
            <a:pPr marL="0" indent="357188" algn="just">
              <a:buFont typeface="+mj-lt"/>
              <a:buAutoNum type="arabicPeriod"/>
            </a:pP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Коджаспирова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Г.М.,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Коджаспиров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А.Ю. Технические средства обучения и методика их использования. - М, 2008.</a:t>
            </a:r>
          </a:p>
          <a:p>
            <a:pPr marL="0" indent="357188" algn="just"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Беспалько В.П. Образование и обучение с участием компьютеров (педагогика третьего тысячелетия). - М., Воронеж, 2002.</a:t>
            </a:r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Методика использования и эффективность ТСО. - Л.,1986.</a:t>
            </a:r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Назарова Т.С.,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Полат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Е.С. Средства обучения: технология создания и использования. – М., 1998.</a:t>
            </a:r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r>
              <a:rPr lang="ru-RU" sz="2000" dirty="0" err="1"/>
              <a:t>Аранова</a:t>
            </a:r>
            <a:r>
              <a:rPr lang="ru-RU" sz="2000" dirty="0"/>
              <a:t> С.В. Эстетика педагогической презентации. Интеллектуально-графическая культура: </a:t>
            </a:r>
            <a:r>
              <a:rPr lang="ru-RU" sz="2000" dirty="0" err="1"/>
              <a:t>Учеб.методич</a:t>
            </a:r>
            <a:r>
              <a:rPr lang="ru-RU" sz="2000" dirty="0"/>
              <a:t>. пособие. – СПб., 2008 . – 103 с</a:t>
            </a:r>
            <a:endParaRPr lang="en-US" sz="2000"/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>
              <a:buFont typeface="+mj-lt"/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>
              <a:buFont typeface="+mj-lt"/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669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1112" y="565809"/>
            <a:ext cx="7096125" cy="4529138"/>
          </a:xfrm>
          <a:solidFill>
            <a:srgbClr val="FFFF00"/>
          </a:solidFill>
        </p:spPr>
        <p:txBody>
          <a:bodyPr/>
          <a:lstStyle/>
          <a:p>
            <a:r>
              <a:rPr lang="ru-RU" dirty="0"/>
              <a:t>Роль наглядности в процессе обучения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15364" y="6389277"/>
            <a:ext cx="9620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Fira Sans"/>
              </a:rPr>
              <a:t>Как усвоить и не забыть – боремся с человеческой природой</a:t>
            </a:r>
            <a:endParaRPr lang="ru-RU" b="0" i="0" dirty="0">
              <a:solidFill>
                <a:srgbClr val="FF0000"/>
              </a:solidFill>
              <a:effectLst/>
              <a:latin typeface="Fira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593" y="4183762"/>
            <a:ext cx="2816276" cy="2120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89" y="1405476"/>
            <a:ext cx="4352676" cy="3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33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7360" y="365125"/>
            <a:ext cx="9596439" cy="1325563"/>
          </a:xfrm>
        </p:spPr>
        <p:txBody>
          <a:bodyPr/>
          <a:lstStyle/>
          <a:p>
            <a:r>
              <a:rPr lang="ru-RU" dirty="0"/>
              <a:t>Рекомендуемая литература: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50" y="1825625"/>
            <a:ext cx="9929813" cy="31178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dirty="0"/>
              <a:t>Дэвид </a:t>
            </a:r>
            <a:r>
              <a:rPr lang="ru-RU" dirty="0" err="1"/>
              <a:t>Марр</a:t>
            </a:r>
            <a:r>
              <a:rPr lang="ru-RU" dirty="0"/>
              <a:t> «Зрение»</a:t>
            </a:r>
          </a:p>
          <a:p>
            <a:r>
              <a:rPr lang="ru-RU" dirty="0" err="1"/>
              <a:t>Джер</a:t>
            </a:r>
            <a:r>
              <a:rPr lang="ru-RU" dirty="0"/>
              <a:t> </a:t>
            </a:r>
            <a:r>
              <a:rPr lang="ru-RU" dirty="0" err="1"/>
              <a:t>Брунер</a:t>
            </a:r>
            <a:r>
              <a:rPr lang="ru-RU" dirty="0"/>
              <a:t> «Психология познания»</a:t>
            </a:r>
          </a:p>
          <a:p>
            <a:r>
              <a:rPr lang="ru-RU" dirty="0" err="1"/>
              <a:t>И.М.Сеченов</a:t>
            </a:r>
            <a:r>
              <a:rPr lang="ru-RU" dirty="0"/>
              <a:t> «Элементы и мысли»</a:t>
            </a:r>
          </a:p>
          <a:p>
            <a:r>
              <a:rPr lang="ru-RU" dirty="0"/>
              <a:t>Кеннет </a:t>
            </a:r>
            <a:r>
              <a:rPr lang="ru-RU" dirty="0" err="1"/>
              <a:t>Эбл</a:t>
            </a:r>
            <a:r>
              <a:rPr lang="ru-RU" dirty="0"/>
              <a:t> «Искусство обучения»</a:t>
            </a:r>
          </a:p>
          <a:p>
            <a:r>
              <a:rPr lang="ru-RU" dirty="0" err="1"/>
              <a:t>Хизер</a:t>
            </a:r>
            <a:r>
              <a:rPr lang="ru-RU" dirty="0"/>
              <a:t> </a:t>
            </a:r>
            <a:r>
              <a:rPr lang="ru-RU" dirty="0" err="1"/>
              <a:t>Даброу</a:t>
            </a:r>
            <a:r>
              <a:rPr lang="ru-RU" dirty="0"/>
              <a:t>, Джеймс </a:t>
            </a:r>
            <a:r>
              <a:rPr lang="ru-RU" dirty="0" err="1"/>
              <a:t>Уилкинсон</a:t>
            </a:r>
            <a:r>
              <a:rPr lang="ru-RU" dirty="0"/>
              <a:t> «Искусство преподавания»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Рисунок 3" descr="http://4.bp.blogspot.com/-1jYHYnBh_44/UlqYI7ZFAaI/AAAAAAAABzU/5IetuP_d_O4/s1600/ikona_vykricn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1" y="1825625"/>
            <a:ext cx="1352549" cy="297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30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Литература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85875"/>
            <a:ext cx="10515600" cy="4891088"/>
          </a:xfrm>
          <a:ln>
            <a:solidFill>
              <a:srgbClr val="0070C0"/>
            </a:solidFill>
          </a:ln>
        </p:spPr>
        <p:txBody>
          <a:bodyPr>
            <a:normAutofit fontScale="92500" lnSpcReduction="20000"/>
          </a:bodyPr>
          <a:lstStyle/>
          <a:p>
            <a:pPr marL="381000" indent="-381000">
              <a:lnSpc>
                <a:spcPct val="80000"/>
              </a:lnSpc>
              <a:buNone/>
            </a:pPr>
            <a:endParaRPr lang="ru-RU" altLang="ru-RU" sz="1800" b="1" dirty="0"/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З.М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Дидактические средства обучения: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Методическое пособие.- Алматы, 2012. – 80 с. 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Коджаспирова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Г.М.,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Коджаспиров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А.Ю. Технические средства обучения и методика их использования. - М, 2008.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Беспалько В.П. Образование и обучение с участием компьютеров (педагогика третьего тысячелетия). - М., Воронеж, 2002.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Бондаренко Е.А.,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Журин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А.А., Милютина И.А. Технические средства обучения в современной школе: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пос.для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учителя. - М, 2004.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Вадюшин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В.А., Пальчевский Л.С. Технические средства обучения. - Мн., 1987.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Дрига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И.И.,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Рах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Г.И. Технические средства обучения в общеобразовательной школе. - М, 1985.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Методика использования и эффективность ТСО. - Л.,1986.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Назарова Т.С.,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Полат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Е.С. Средства обучения: технология создания и использования. – М., 1998.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Новые методы и средства обучения. – М., 2000.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  <a:hlinkClick r:id="rId2" tooltip="Габай, Татьяна Васильевна"/>
            </a:endParaRP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Габай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Т.В. Учебная деятельность и её средства — М., 1960.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Дидактические основы комплексного использования средств обучения в учебно-воспитательном процессе образовательной школы — М., 1991. 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Занков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Л. В. Наглядность и активизация учащихся в обучении — М., 1960.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Прессман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Л.П. Методика и техника эффективного использования средств обучения в учебно-воспитательном процессе — М., 1985.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Антонов А.В. Информация: восприятие и понимание. - Киев: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Наукова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думка, 1988.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Смирнов С.Д. Психология образа: проблема активности психического отражения. - М.: МГУ, 1985.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53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МЕТОДИКА РАЗРАБОТКИ ЗАНЯТИЙ С ИСПОЛЬЗОВАНИЯ</a:t>
            </a:r>
            <a:endParaRPr lang="ru-RU" dirty="0"/>
          </a:p>
          <a:p>
            <a:r>
              <a:rPr lang="ru-RU" b="1" dirty="0"/>
              <a:t>ИНТЕРАКТИВНОЙ ДОСКИ</a:t>
            </a:r>
            <a:r>
              <a:rPr lang="ru-RU" dirty="0"/>
              <a:t> </a:t>
            </a:r>
            <a:r>
              <a:rPr lang="en-US" dirty="0">
                <a:hlinkClick r:id="rId2"/>
              </a:rPr>
              <a:t>https://infourok.ru/metodicheskie_rekomendacii__po_ispolzovaniyu_interaktivnoy_doski_na_urokah-506075.htm</a:t>
            </a:r>
            <a:endParaRPr lang="ru-RU" dirty="0"/>
          </a:p>
          <a:p>
            <a:r>
              <a:rPr lang="ru-RU" dirty="0"/>
              <a:t>Интерактивная доска на уроке в школе. </a:t>
            </a:r>
            <a:r>
              <a:rPr lang="en-US" dirty="0"/>
              <a:t>https://www.delight2000.com/publication/ispolzovanie_interaktivnoy_doski_na_urokakh/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641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Познавательную и исследовательскую культуру сформируете у обучающихся если будете применять наглядность в процессе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525" y="1962150"/>
            <a:ext cx="7648575" cy="17907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 этапов познавательной деятельности: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«Восприятие – Осмысление – Закрепление – Овладение»</a:t>
            </a:r>
          </a:p>
          <a:p>
            <a:pPr marL="0" indent="0" algn="ctr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7701" y="4587835"/>
            <a:ext cx="3810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Форма </a:t>
            </a:r>
          </a:p>
          <a:p>
            <a:pPr algn="ctr"/>
            <a:r>
              <a:rPr lang="ru-RU" dirty="0"/>
              <a:t>«Демонстрационный эксперимент»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43600" y="4447104"/>
            <a:ext cx="6096000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Демонстрации должны удовлетворять ряду требований: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 отражать наиболее существенные … явления и их закономерности, показывать … применение достижений наук, органически увязываться с теоретическим материалом и чередоваться с ним;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быть эффектными, эстетично оформленными, глубоко запоминаться.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924050" y="3752850"/>
            <a:ext cx="9525" cy="809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457701" y="4895850"/>
            <a:ext cx="1485899" cy="1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5339631"/>
            <a:ext cx="1971676" cy="1459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1889175"/>
            <a:ext cx="3190876" cy="19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80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1462" y="2561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" y="625434"/>
          <a:ext cx="12192000" cy="640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41485" imgH="3406130" progId="PowerPoint.Slide.12">
                  <p:embed/>
                </p:oleObj>
              </mc:Choice>
              <mc:Fallback>
                <p:oleObj name="Слайд" r:id="rId2" imgW="4541485" imgH="3406130" progId="PowerPoint.Slide.12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625434"/>
                        <a:ext cx="12192000" cy="6404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06185" y="14288"/>
            <a:ext cx="5446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Эдгар Дейл  концепция «Конус опыта»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04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385" y="344080"/>
            <a:ext cx="10515600" cy="711333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Пирамида обучения </a:t>
            </a:r>
            <a:r>
              <a:rPr lang="ru-RU" sz="2400" dirty="0"/>
              <a:t>(</a:t>
            </a:r>
            <a:r>
              <a:rPr lang="ru-RU" sz="2400" dirty="0" err="1"/>
              <a:t>Эдгард</a:t>
            </a:r>
            <a:r>
              <a:rPr lang="ru-RU" sz="2400" dirty="0"/>
              <a:t> Дейл)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68910" y="456802"/>
            <a:ext cx="326707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Китайская мудрость гласит:</a:t>
            </a:r>
          </a:p>
          <a:p>
            <a:endParaRPr lang="ru-RU" sz="11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«Скажи мне и я забуду, </a:t>
            </a:r>
          </a:p>
          <a:p>
            <a:endParaRPr lang="ru-RU" sz="11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Покажи мне и я запомню. </a:t>
            </a:r>
          </a:p>
          <a:p>
            <a:endParaRPr lang="ru-RU" sz="11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Вовлеки меня и я научусь».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08" y="1953660"/>
            <a:ext cx="8864192" cy="4542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98" name="Picture 2" descr="https://encrypted-tbn0.gstatic.com/images?q=tbn:ANd9GcRRTvqdf7ZWd3lJ1XXWM-ZcKA5drWKe-U4wGw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7" y="348381"/>
            <a:ext cx="1237227" cy="13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8913" y="1830550"/>
            <a:ext cx="15872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Эдгар Дейл (1900—1985) </a:t>
            </a:r>
          </a:p>
        </p:txBody>
      </p:sp>
    </p:spTree>
    <p:extLst>
      <p:ext uri="{BB962C8B-B14F-4D97-AF65-F5344CB8AC3E}">
        <p14:creationId xmlns:p14="http://schemas.microsoft.com/office/powerpoint/2010/main" val="232139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0" y="2302030"/>
            <a:ext cx="5696361" cy="3932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727134"/>
            <a:ext cx="5086350" cy="3360129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4967287" y="6087263"/>
            <a:ext cx="1743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474859" y="338043"/>
            <a:ext cx="6727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Существуют два направления проработки </a:t>
            </a:r>
            <a:r>
              <a:rPr lang="ru-RU" sz="2400" dirty="0" err="1">
                <a:solidFill>
                  <a:srgbClr val="FF0000"/>
                </a:solidFill>
              </a:rPr>
              <a:t>скилов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39420" y="1224812"/>
            <a:ext cx="4407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Софт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скил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– «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навыки, в большей степени универсальные, не заточенные под компанию, отрасль, специфику или что-то еще.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91325" y="1355337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Хард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скил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– «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жесткие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навыки, заточенные под компанию, отрасль, специфику или что-то еще.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571875" y="799708"/>
            <a:ext cx="1038225" cy="425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791325" y="813117"/>
            <a:ext cx="876300" cy="51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290302" y="6595995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700" dirty="0"/>
              <a:t>https://www.litres.ru/sergey-sikirin/pro-trening-dlya-trenerov/chitat-onlayn/page-2/</a:t>
            </a:r>
          </a:p>
        </p:txBody>
      </p:sp>
    </p:spTree>
    <p:extLst>
      <p:ext uri="{BB962C8B-B14F-4D97-AF65-F5344CB8AC3E}">
        <p14:creationId xmlns:p14="http://schemas.microsoft.com/office/powerpoint/2010/main" val="3954521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kk-KZ" alt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  Эдвар де Боно </a:t>
            </a:r>
            <a:br>
              <a:rPr lang="kk-KZ" alt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alt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книге «Учите вашего ребенка мыслить»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25" y="1819276"/>
            <a:ext cx="8753475" cy="45259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kk-KZ" altLang="ru-RU" dirty="0"/>
              <a:t>«</a:t>
            </a:r>
            <a:r>
              <a:rPr lang="kk-KZ" altLang="ru-RU" sz="2400" b="1" i="1" dirty="0"/>
              <a:t>Мудрость зависит от восприятия, и 85% типичных мыслительных операций основано на восприятии.</a:t>
            </a:r>
            <a:r>
              <a:rPr lang="ru-RU" altLang="ru-RU" sz="2400" dirty="0"/>
              <a:t> </a:t>
            </a:r>
          </a:p>
          <a:p>
            <a:pPr eaLnBrk="1" hangingPunct="1"/>
            <a:r>
              <a:rPr lang="kk-KZ" altLang="ru-RU" sz="2400" i="1" dirty="0"/>
              <a:t>Многие издержки мышления – это издержки восприятия».</a:t>
            </a:r>
            <a:endParaRPr lang="ru-RU" altLang="ru-RU" sz="2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537" y="186605"/>
            <a:ext cx="1447925" cy="1950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5" y="3701257"/>
            <a:ext cx="2857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419350" y="358777"/>
            <a:ext cx="10515600" cy="1325563"/>
          </a:xfrm>
        </p:spPr>
        <p:txBody>
          <a:bodyPr/>
          <a:lstStyle/>
          <a:p>
            <a:pPr eaLnBrk="1" hangingPunct="1"/>
            <a:r>
              <a:rPr lang="kk-KZ" alt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Щвецарский </a:t>
            </a:r>
            <a:r>
              <a:rPr lang="ru-RU" alt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 </a:t>
            </a:r>
            <a:r>
              <a:rPr lang="ru-RU" altLang="ru-RU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Ж.Пиаже</a:t>
            </a:r>
            <a:r>
              <a:rPr lang="ru-RU" alt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(1969) в труде  «Психология интеллекта»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6573" y="1884362"/>
            <a:ext cx="8020051" cy="458311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ru-RU" altLang="ru-RU" dirty="0"/>
              <a:t>«</a:t>
            </a:r>
            <a:r>
              <a:rPr lang="ru-RU" altLang="ru-RU" b="1" i="1" dirty="0"/>
              <a:t>Смотреть на объект – это уже интеллектуальный акт</a:t>
            </a:r>
            <a:r>
              <a:rPr lang="ru-RU" altLang="ru-RU" dirty="0"/>
              <a:t>».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9" y="3038474"/>
            <a:ext cx="5200651" cy="3239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7" y="455221"/>
            <a:ext cx="1668925" cy="16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04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2067</Words>
  <Application>Microsoft Office PowerPoint</Application>
  <PresentationFormat>Широкоэкранный</PresentationFormat>
  <Paragraphs>170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charter</vt:lpstr>
      <vt:lpstr>Fira Sans</vt:lpstr>
      <vt:lpstr>Tahoma</vt:lpstr>
      <vt:lpstr>Times New Roman</vt:lpstr>
      <vt:lpstr>Тема Office</vt:lpstr>
      <vt:lpstr>Слайд</vt:lpstr>
      <vt:lpstr>Средства обучения </vt:lpstr>
      <vt:lpstr>Презентация PowerPoint</vt:lpstr>
      <vt:lpstr>Презентация PowerPoint</vt:lpstr>
      <vt:lpstr>Познавательную и исследовательскую культуру сформируете у обучающихся если будете применять наглядность в процессе обучения</vt:lpstr>
      <vt:lpstr>Презентация PowerPoint</vt:lpstr>
      <vt:lpstr>Пирамида обучения (Эдгард Дейл)</vt:lpstr>
      <vt:lpstr>Презентация PowerPoint</vt:lpstr>
      <vt:lpstr>Профессор  Эдвар де Боно  в книге «Учите вашего ребенка мыслить» </vt:lpstr>
      <vt:lpstr>Щвецарский психолог Ж.Пиаже (1969) в труде  «Психология интеллекта» </vt:lpstr>
      <vt:lpstr>Специфика восприятия информации в процессе обучения</vt:lpstr>
      <vt:lpstr>Средства обучения </vt:lpstr>
      <vt:lpstr>Презентация PowerPoint</vt:lpstr>
      <vt:lpstr>Классификация средств обучения</vt:lpstr>
      <vt:lpstr>Классификация средств обучения (Коджаспирова Г.М.)</vt:lpstr>
      <vt:lpstr>Презентация PowerPoint</vt:lpstr>
      <vt:lpstr>Презентация PowerPoint</vt:lpstr>
      <vt:lpstr>Требования к дидактическим средствам </vt:lpstr>
      <vt:lpstr>Презентация PowerPoint</vt:lpstr>
      <vt:lpstr>Презентация PowerPoint</vt:lpstr>
      <vt:lpstr>Технология VR-тренинг</vt:lpstr>
      <vt:lpstr>Мультитач </vt:lpstr>
      <vt:lpstr>Интерактивная доска</vt:lpstr>
      <vt:lpstr>Презентация PowerPoint</vt:lpstr>
      <vt:lpstr>Инфографика </vt:lpstr>
      <vt:lpstr>При демонстрациях преподаватель обсуждает с обучающимися результаты конкретных опытов/практики </vt:lpstr>
      <vt:lpstr>Метод учебного наблюдения </vt:lpstr>
      <vt:lpstr>Организацию учебных занятий с применением электронного учебника можно построить по следующей схеме:  (А.Н. Каргополов. С.141)</vt:lpstr>
      <vt:lpstr>Учебные действия </vt:lpstr>
      <vt:lpstr>Литература рекомендуемая </vt:lpstr>
      <vt:lpstr>Рекомендуемая литература:</vt:lpstr>
      <vt:lpstr>Литература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Средства обучения </dc:title>
  <dc:creator>Lenovo</dc:creator>
  <cp:lastModifiedBy>Dolores19690406@outlook.com</cp:lastModifiedBy>
  <cp:revision>75</cp:revision>
  <dcterms:created xsi:type="dcterms:W3CDTF">2021-05-09T11:44:35Z</dcterms:created>
  <dcterms:modified xsi:type="dcterms:W3CDTF">2024-06-17T05:15:24Z</dcterms:modified>
</cp:coreProperties>
</file>